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68" r:id="rId3"/>
    <p:sldId id="269" r:id="rId4"/>
    <p:sldId id="270" r:id="rId5"/>
    <p:sldId id="271" r:id="rId6"/>
    <p:sldId id="258" r:id="rId7"/>
    <p:sldId id="259" r:id="rId8"/>
    <p:sldId id="260" r:id="rId9"/>
    <p:sldId id="266" r:id="rId10"/>
    <p:sldId id="262" r:id="rId11"/>
    <p:sldId id="267" r:id="rId12"/>
    <p:sldId id="263" r:id="rId13"/>
    <p:sldId id="264" r:id="rId14"/>
    <p:sldId id="265"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0C7873-B48F-4367-A604-98B9A100DF1C}" type="datetimeFigureOut">
              <a:rPr lang="ru-RU" smtClean="0"/>
              <a:pPr/>
              <a:t>22.05.2025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587FA-9558-4793-B8C1-8CAAF367917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6587FA-9558-4793-B8C1-8CAAF367917B}"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F761BF9-38CD-4D92-8ABA-CBFCE7A2F7A4}" type="datetimeFigureOut">
              <a:rPr lang="ru-RU" smtClean="0"/>
              <a:pPr/>
              <a:t>22.05.2025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8A1C9-94C4-487B-A79B-6EAFFA2F1985}" type="slidenum">
              <a:rPr lang="ru-RU" smtClean="0"/>
              <a:pPr/>
              <a:t>‹#›</a:t>
            </a:fld>
            <a:endParaRPr lang="ru-RU"/>
          </a:p>
        </p:txBody>
      </p:sp>
    </p:spTree>
    <p:extLst>
      <p:ext uri="{BB962C8B-B14F-4D97-AF65-F5344CB8AC3E}">
        <p14:creationId xmlns:p14="http://schemas.microsoft.com/office/powerpoint/2010/main" xmlns="" val="81021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761BF9-38CD-4D92-8ABA-CBFCE7A2F7A4}" type="datetimeFigureOut">
              <a:rPr lang="ru-RU" smtClean="0"/>
              <a:pPr/>
              <a:t>22.05.2025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8A1C9-94C4-487B-A79B-6EAFFA2F1985}" type="slidenum">
              <a:rPr lang="ru-RU" smtClean="0"/>
              <a:pPr/>
              <a:t>‹#›</a:t>
            </a:fld>
            <a:endParaRPr lang="ru-RU"/>
          </a:p>
        </p:txBody>
      </p:sp>
    </p:spTree>
    <p:extLst>
      <p:ext uri="{BB962C8B-B14F-4D97-AF65-F5344CB8AC3E}">
        <p14:creationId xmlns:p14="http://schemas.microsoft.com/office/powerpoint/2010/main" xmlns="" val="194514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761BF9-38CD-4D92-8ABA-CBFCE7A2F7A4}" type="datetimeFigureOut">
              <a:rPr lang="ru-RU" smtClean="0"/>
              <a:pPr/>
              <a:t>22.05.2025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8A1C9-94C4-487B-A79B-6EAFFA2F1985}" type="slidenum">
              <a:rPr lang="ru-RU" smtClean="0"/>
              <a:pPr/>
              <a:t>‹#›</a:t>
            </a:fld>
            <a:endParaRPr lang="ru-RU"/>
          </a:p>
        </p:txBody>
      </p:sp>
    </p:spTree>
    <p:extLst>
      <p:ext uri="{BB962C8B-B14F-4D97-AF65-F5344CB8AC3E}">
        <p14:creationId xmlns:p14="http://schemas.microsoft.com/office/powerpoint/2010/main" xmlns="" val="45058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761BF9-38CD-4D92-8ABA-CBFCE7A2F7A4}" type="datetimeFigureOut">
              <a:rPr lang="ru-RU" smtClean="0"/>
              <a:pPr/>
              <a:t>22.05.2025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8A1C9-94C4-487B-A79B-6EAFFA2F1985}" type="slidenum">
              <a:rPr lang="ru-RU" smtClean="0"/>
              <a:pPr/>
              <a:t>‹#›</a:t>
            </a:fld>
            <a:endParaRPr lang="ru-RU"/>
          </a:p>
        </p:txBody>
      </p:sp>
    </p:spTree>
    <p:extLst>
      <p:ext uri="{BB962C8B-B14F-4D97-AF65-F5344CB8AC3E}">
        <p14:creationId xmlns:p14="http://schemas.microsoft.com/office/powerpoint/2010/main" xmlns="" val="4259518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F761BF9-38CD-4D92-8ABA-CBFCE7A2F7A4}" type="datetimeFigureOut">
              <a:rPr lang="ru-RU" smtClean="0"/>
              <a:pPr/>
              <a:t>22.05.2025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8A1C9-94C4-487B-A79B-6EAFFA2F1985}" type="slidenum">
              <a:rPr lang="ru-RU" smtClean="0"/>
              <a:pPr/>
              <a:t>‹#›</a:t>
            </a:fld>
            <a:endParaRPr lang="ru-RU"/>
          </a:p>
        </p:txBody>
      </p:sp>
    </p:spTree>
    <p:extLst>
      <p:ext uri="{BB962C8B-B14F-4D97-AF65-F5344CB8AC3E}">
        <p14:creationId xmlns:p14="http://schemas.microsoft.com/office/powerpoint/2010/main" xmlns="" val="408139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F761BF9-38CD-4D92-8ABA-CBFCE7A2F7A4}" type="datetimeFigureOut">
              <a:rPr lang="ru-RU" smtClean="0"/>
              <a:pPr/>
              <a:t>22.05.2025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8A1C9-94C4-487B-A79B-6EAFFA2F1985}" type="slidenum">
              <a:rPr lang="ru-RU" smtClean="0"/>
              <a:pPr/>
              <a:t>‹#›</a:t>
            </a:fld>
            <a:endParaRPr lang="ru-RU"/>
          </a:p>
        </p:txBody>
      </p:sp>
    </p:spTree>
    <p:extLst>
      <p:ext uri="{BB962C8B-B14F-4D97-AF65-F5344CB8AC3E}">
        <p14:creationId xmlns:p14="http://schemas.microsoft.com/office/powerpoint/2010/main" xmlns="" val="356116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F761BF9-38CD-4D92-8ABA-CBFCE7A2F7A4}" type="datetimeFigureOut">
              <a:rPr lang="ru-RU" smtClean="0"/>
              <a:pPr/>
              <a:t>22.05.2025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8A1C9-94C4-487B-A79B-6EAFFA2F1985}" type="slidenum">
              <a:rPr lang="ru-RU" smtClean="0"/>
              <a:pPr/>
              <a:t>‹#›</a:t>
            </a:fld>
            <a:endParaRPr lang="ru-RU"/>
          </a:p>
        </p:txBody>
      </p:sp>
    </p:spTree>
    <p:extLst>
      <p:ext uri="{BB962C8B-B14F-4D97-AF65-F5344CB8AC3E}">
        <p14:creationId xmlns:p14="http://schemas.microsoft.com/office/powerpoint/2010/main" xmlns="" val="368596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F761BF9-38CD-4D92-8ABA-CBFCE7A2F7A4}" type="datetimeFigureOut">
              <a:rPr lang="ru-RU" smtClean="0"/>
              <a:pPr/>
              <a:t>22.05.2025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8A1C9-94C4-487B-A79B-6EAFFA2F1985}" type="slidenum">
              <a:rPr lang="ru-RU" smtClean="0"/>
              <a:pPr/>
              <a:t>‹#›</a:t>
            </a:fld>
            <a:endParaRPr lang="ru-RU"/>
          </a:p>
        </p:txBody>
      </p:sp>
    </p:spTree>
    <p:extLst>
      <p:ext uri="{BB962C8B-B14F-4D97-AF65-F5344CB8AC3E}">
        <p14:creationId xmlns:p14="http://schemas.microsoft.com/office/powerpoint/2010/main" xmlns="" val="2728467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761BF9-38CD-4D92-8ABA-CBFCE7A2F7A4}" type="datetimeFigureOut">
              <a:rPr lang="ru-RU" smtClean="0"/>
              <a:pPr/>
              <a:t>22.05.2025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8A1C9-94C4-487B-A79B-6EAFFA2F1985}" type="slidenum">
              <a:rPr lang="ru-RU" smtClean="0"/>
              <a:pPr/>
              <a:t>‹#›</a:t>
            </a:fld>
            <a:endParaRPr lang="ru-RU"/>
          </a:p>
        </p:txBody>
      </p:sp>
    </p:spTree>
    <p:extLst>
      <p:ext uri="{BB962C8B-B14F-4D97-AF65-F5344CB8AC3E}">
        <p14:creationId xmlns:p14="http://schemas.microsoft.com/office/powerpoint/2010/main" xmlns="" val="608372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F761BF9-38CD-4D92-8ABA-CBFCE7A2F7A4}" type="datetimeFigureOut">
              <a:rPr lang="ru-RU" smtClean="0"/>
              <a:pPr/>
              <a:t>22.05.2025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8A1C9-94C4-487B-A79B-6EAFFA2F1985}" type="slidenum">
              <a:rPr lang="ru-RU" smtClean="0"/>
              <a:pPr/>
              <a:t>‹#›</a:t>
            </a:fld>
            <a:endParaRPr lang="ru-RU"/>
          </a:p>
        </p:txBody>
      </p:sp>
    </p:spTree>
    <p:extLst>
      <p:ext uri="{BB962C8B-B14F-4D97-AF65-F5344CB8AC3E}">
        <p14:creationId xmlns:p14="http://schemas.microsoft.com/office/powerpoint/2010/main" xmlns="" val="3895866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F761BF9-38CD-4D92-8ABA-CBFCE7A2F7A4}" type="datetimeFigureOut">
              <a:rPr lang="ru-RU" smtClean="0"/>
              <a:pPr/>
              <a:t>22.05.2025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8A1C9-94C4-487B-A79B-6EAFFA2F1985}" type="slidenum">
              <a:rPr lang="ru-RU" smtClean="0"/>
              <a:pPr/>
              <a:t>‹#›</a:t>
            </a:fld>
            <a:endParaRPr lang="ru-RU"/>
          </a:p>
        </p:txBody>
      </p:sp>
    </p:spTree>
    <p:extLst>
      <p:ext uri="{BB962C8B-B14F-4D97-AF65-F5344CB8AC3E}">
        <p14:creationId xmlns:p14="http://schemas.microsoft.com/office/powerpoint/2010/main" xmlns="" val="241463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6000" r="-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61BF9-38CD-4D92-8ABA-CBFCE7A2F7A4}" type="datetimeFigureOut">
              <a:rPr lang="ru-RU" smtClean="0"/>
              <a:pPr/>
              <a:t>22.05.2025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8A1C9-94C4-487B-A79B-6EAFFA2F1985}" type="slidenum">
              <a:rPr lang="ru-RU" smtClean="0"/>
              <a:pPr/>
              <a:t>‹#›</a:t>
            </a:fld>
            <a:endParaRPr lang="ru-RU"/>
          </a:p>
        </p:txBody>
      </p:sp>
    </p:spTree>
    <p:extLst>
      <p:ext uri="{BB962C8B-B14F-4D97-AF65-F5344CB8AC3E}">
        <p14:creationId xmlns:p14="http://schemas.microsoft.com/office/powerpoint/2010/main" xmlns="" val="10415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7000" b="-39000"/>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685800" y="2357430"/>
            <a:ext cx="7772400" cy="1857388"/>
          </a:xfrm>
        </p:spPr>
        <p:txBody>
          <a:bodyPr/>
          <a:lstStyle/>
          <a:p>
            <a:r>
              <a:rPr lang="ru-RU" b="1" dirty="0" smtClean="0">
                <a:latin typeface="Times New Roman" pitchFamily="18" charset="0"/>
                <a:cs typeface="Times New Roman" pitchFamily="18" charset="0"/>
              </a:rPr>
              <a:t>Макетирование  «С чего начинается Родина? </a:t>
            </a:r>
            <a:endParaRPr lang="ru-RU"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571736" y="4643446"/>
            <a:ext cx="6215106" cy="1857388"/>
          </a:xfrm>
        </p:spPr>
        <p:txBody>
          <a:bodyPr>
            <a:normAutofit fontScale="77500" lnSpcReduction="20000"/>
          </a:bodyPr>
          <a:lstStyle/>
          <a:p>
            <a:pPr algn="r"/>
            <a:r>
              <a:rPr lang="ru-RU" b="1" dirty="0" smtClean="0">
                <a:solidFill>
                  <a:schemeClr val="tx1"/>
                </a:solidFill>
                <a:latin typeface="Times New Roman" pitchFamily="18" charset="0"/>
                <a:cs typeface="Times New Roman" pitchFamily="18" charset="0"/>
              </a:rPr>
              <a:t>Выполнили: МБДОУ «Детский сад «Солнышко» старшая группа «Пчёлки»</a:t>
            </a:r>
          </a:p>
          <a:p>
            <a:pPr algn="r"/>
            <a:r>
              <a:rPr lang="ru-RU" b="1" dirty="0" smtClean="0">
                <a:solidFill>
                  <a:schemeClr val="tx1"/>
                </a:solidFill>
                <a:latin typeface="Times New Roman" pitchFamily="18" charset="0"/>
                <a:cs typeface="Times New Roman" pitchFamily="18" charset="0"/>
              </a:rPr>
              <a:t>Воспитатель: </a:t>
            </a:r>
            <a:r>
              <a:rPr lang="ru-RU" b="1" dirty="0" err="1" smtClean="0">
                <a:solidFill>
                  <a:schemeClr val="tx1"/>
                </a:solidFill>
                <a:latin typeface="Times New Roman" pitchFamily="18" charset="0"/>
                <a:cs typeface="Times New Roman" pitchFamily="18" charset="0"/>
              </a:rPr>
              <a:t>Багинова</a:t>
            </a:r>
            <a:r>
              <a:rPr lang="ru-RU" b="1" dirty="0" smtClean="0">
                <a:solidFill>
                  <a:schemeClr val="tx1"/>
                </a:solidFill>
                <a:latin typeface="Times New Roman" pitchFamily="18" charset="0"/>
                <a:cs typeface="Times New Roman" pitchFamily="18" charset="0"/>
              </a:rPr>
              <a:t> Н.Ю.</a:t>
            </a:r>
          </a:p>
          <a:p>
            <a:r>
              <a:rPr lang="ru-RU" b="1" dirty="0" smtClean="0">
                <a:solidFill>
                  <a:schemeClr val="tx1"/>
                </a:solidFill>
                <a:latin typeface="Times New Roman" pitchFamily="18" charset="0"/>
                <a:cs typeface="Times New Roman" pitchFamily="18" charset="0"/>
              </a:rPr>
              <a:t>2025</a:t>
            </a:r>
            <a:endParaRPr lang="ru-RU" b="1"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lum/>
          </a:blip>
          <a:srcRect/>
          <a:stretch>
            <a:fillRect l="-16000" r="-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latin typeface="Times New Roman" pitchFamily="18" charset="0"/>
                <a:cs typeface="Times New Roman" pitchFamily="18" charset="0"/>
              </a:rPr>
              <a:t>Аппликация. «Почему в реке вода не кончается или круговорот воды в природе»</a:t>
            </a:r>
            <a:endParaRPr lang="ru-RU" sz="2800" b="1" dirty="0">
              <a:latin typeface="Times New Roman" pitchFamily="18" charset="0"/>
              <a:cs typeface="Times New Roman" pitchFamily="18" charset="0"/>
            </a:endParaRPr>
          </a:p>
        </p:txBody>
      </p:sp>
      <p:pic>
        <p:nvPicPr>
          <p:cNvPr id="1026" name="Picture 2" descr="C:\Users\1\Desktop\IMG_20250519_155910_282.jpg"/>
          <p:cNvPicPr>
            <a:picLocks noChangeAspect="1" noChangeArrowheads="1"/>
          </p:cNvPicPr>
          <p:nvPr/>
        </p:nvPicPr>
        <p:blipFill>
          <a:blip r:embed="rId3"/>
          <a:srcRect/>
          <a:stretch>
            <a:fillRect/>
          </a:stretch>
        </p:blipFill>
        <p:spPr bwMode="auto">
          <a:xfrm>
            <a:off x="285720" y="2571744"/>
            <a:ext cx="3643306" cy="3929090"/>
          </a:xfrm>
          <a:prstGeom prst="rect">
            <a:avLst/>
          </a:prstGeom>
          <a:noFill/>
        </p:spPr>
      </p:pic>
      <p:pic>
        <p:nvPicPr>
          <p:cNvPr id="1027" name="Picture 3" descr="C:\Users\1\Desktop\IMG_20250519_160201_647.jpg"/>
          <p:cNvPicPr>
            <a:picLocks noChangeAspect="1" noChangeArrowheads="1"/>
          </p:cNvPicPr>
          <p:nvPr/>
        </p:nvPicPr>
        <p:blipFill>
          <a:blip r:embed="rId4"/>
          <a:srcRect/>
          <a:stretch>
            <a:fillRect/>
          </a:stretch>
        </p:blipFill>
        <p:spPr bwMode="auto">
          <a:xfrm>
            <a:off x="4214810" y="2643182"/>
            <a:ext cx="4500562" cy="371186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16000" r="-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latin typeface="Times New Roman" pitchFamily="18" charset="0"/>
                <a:cs typeface="Times New Roman" pitchFamily="18" charset="0"/>
              </a:rPr>
              <a:t>Макет- река «</a:t>
            </a:r>
            <a:r>
              <a:rPr lang="ru-RU" sz="2800" b="1" dirty="0" err="1" smtClean="0">
                <a:latin typeface="Times New Roman" pitchFamily="18" charset="0"/>
                <a:cs typeface="Times New Roman" pitchFamily="18" charset="0"/>
              </a:rPr>
              <a:t>Анга</a:t>
            </a:r>
            <a:r>
              <a:rPr lang="ru-RU" sz="2800" b="1" dirty="0" smtClean="0">
                <a:latin typeface="Times New Roman" pitchFamily="18" charset="0"/>
                <a:cs typeface="Times New Roman" pitchFamily="18" charset="0"/>
              </a:rPr>
              <a:t>»</a:t>
            </a:r>
            <a:endParaRPr lang="ru-RU" sz="2800" b="1" dirty="0">
              <a:latin typeface="Times New Roman" pitchFamily="18" charset="0"/>
              <a:cs typeface="Times New Roman" pitchFamily="18" charset="0"/>
            </a:endParaRPr>
          </a:p>
        </p:txBody>
      </p:sp>
      <p:pic>
        <p:nvPicPr>
          <p:cNvPr id="5" name="Рисунок 4" descr="IMG_20250521_102406_132.jpg"/>
          <p:cNvPicPr>
            <a:picLocks noChangeAspect="1"/>
          </p:cNvPicPr>
          <p:nvPr/>
        </p:nvPicPr>
        <p:blipFill>
          <a:blip r:embed="rId3"/>
          <a:stretch>
            <a:fillRect/>
          </a:stretch>
        </p:blipFill>
        <p:spPr>
          <a:xfrm>
            <a:off x="571472" y="1571612"/>
            <a:ext cx="3071834" cy="2303876"/>
          </a:xfrm>
          <a:prstGeom prst="rect">
            <a:avLst/>
          </a:prstGeom>
        </p:spPr>
      </p:pic>
      <p:pic>
        <p:nvPicPr>
          <p:cNvPr id="6" name="Рисунок 5" descr="IMG_20250521_102331_191.jpg"/>
          <p:cNvPicPr>
            <a:picLocks noChangeAspect="1"/>
          </p:cNvPicPr>
          <p:nvPr/>
        </p:nvPicPr>
        <p:blipFill>
          <a:blip r:embed="rId4"/>
          <a:stretch>
            <a:fillRect/>
          </a:stretch>
        </p:blipFill>
        <p:spPr>
          <a:xfrm>
            <a:off x="5357818" y="1214422"/>
            <a:ext cx="3338502" cy="2503877"/>
          </a:xfrm>
          <a:prstGeom prst="rect">
            <a:avLst/>
          </a:prstGeom>
        </p:spPr>
      </p:pic>
      <p:pic>
        <p:nvPicPr>
          <p:cNvPr id="7" name="Рисунок 6" descr="IMG_20250521_103509_206.jpg"/>
          <p:cNvPicPr>
            <a:picLocks noChangeAspect="1"/>
          </p:cNvPicPr>
          <p:nvPr/>
        </p:nvPicPr>
        <p:blipFill>
          <a:blip r:embed="rId5"/>
          <a:stretch>
            <a:fillRect/>
          </a:stretch>
        </p:blipFill>
        <p:spPr>
          <a:xfrm>
            <a:off x="3786182" y="3857628"/>
            <a:ext cx="3714776" cy="278608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16000" r="-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r>
              <a:rPr lang="ru-RU" sz="2800" b="1" dirty="0" smtClean="0">
                <a:latin typeface="Times New Roman" pitchFamily="18" charset="0"/>
                <a:cs typeface="Times New Roman" pitchFamily="18" charset="0"/>
              </a:rPr>
              <a:t>Макет  «Наше село Еланцы»</a:t>
            </a:r>
          </a:p>
        </p:txBody>
      </p:sp>
      <p:pic>
        <p:nvPicPr>
          <p:cNvPr id="5" name="Picture 4" descr="C:\Users\1\Desktop\IMG_20231114_171054_2 (1).jpg"/>
          <p:cNvPicPr>
            <a:picLocks noChangeAspect="1" noChangeArrowheads="1"/>
          </p:cNvPicPr>
          <p:nvPr/>
        </p:nvPicPr>
        <p:blipFill>
          <a:blip r:embed="rId3"/>
          <a:srcRect/>
          <a:stretch>
            <a:fillRect/>
          </a:stretch>
        </p:blipFill>
        <p:spPr bwMode="auto">
          <a:xfrm>
            <a:off x="357158" y="1142984"/>
            <a:ext cx="4500594" cy="2798786"/>
          </a:xfrm>
          <a:prstGeom prst="rect">
            <a:avLst/>
          </a:prstGeom>
          <a:noFill/>
        </p:spPr>
      </p:pic>
      <p:pic>
        <p:nvPicPr>
          <p:cNvPr id="6" name="Picture 2" descr="C:\Users\1\Desktop\IMG_20231129_163529.jpg"/>
          <p:cNvPicPr>
            <a:picLocks noChangeAspect="1" noChangeArrowheads="1"/>
          </p:cNvPicPr>
          <p:nvPr/>
        </p:nvPicPr>
        <p:blipFill>
          <a:blip r:embed="rId4"/>
          <a:srcRect/>
          <a:stretch>
            <a:fillRect/>
          </a:stretch>
        </p:blipFill>
        <p:spPr bwMode="auto">
          <a:xfrm>
            <a:off x="5857884" y="1214422"/>
            <a:ext cx="2357454" cy="3143272"/>
          </a:xfrm>
          <a:prstGeom prst="rect">
            <a:avLst/>
          </a:prstGeom>
          <a:noFill/>
        </p:spPr>
      </p:pic>
      <p:pic>
        <p:nvPicPr>
          <p:cNvPr id="7" name="Picture 5" descr="C:\Users\1\Desktop\IMG_20240229_075050.jpg"/>
          <p:cNvPicPr>
            <a:picLocks noChangeAspect="1" noChangeArrowheads="1"/>
          </p:cNvPicPr>
          <p:nvPr/>
        </p:nvPicPr>
        <p:blipFill>
          <a:blip r:embed="rId5"/>
          <a:srcRect/>
          <a:stretch>
            <a:fillRect/>
          </a:stretch>
        </p:blipFill>
        <p:spPr bwMode="auto">
          <a:xfrm>
            <a:off x="500034" y="4286256"/>
            <a:ext cx="3214678" cy="2363730"/>
          </a:xfrm>
          <a:prstGeom prst="rect">
            <a:avLst/>
          </a:prstGeom>
          <a:noFill/>
        </p:spPr>
      </p:pic>
      <p:sp>
        <p:nvSpPr>
          <p:cNvPr id="8" name="Прямоугольник 7"/>
          <p:cNvSpPr/>
          <p:nvPr/>
        </p:nvSpPr>
        <p:spPr>
          <a:xfrm>
            <a:off x="3786182" y="4643446"/>
            <a:ext cx="5000660" cy="1938992"/>
          </a:xfrm>
          <a:prstGeom prst="rect">
            <a:avLst/>
          </a:prstGeom>
        </p:spPr>
        <p:txBody>
          <a:bodyPr wrap="square">
            <a:spAutoFit/>
          </a:bodyPr>
          <a:lstStyle/>
          <a:p>
            <a:pPr algn="r"/>
            <a:r>
              <a:rPr lang="ru-RU" sz="2000" b="1" dirty="0" smtClean="0">
                <a:latin typeface="Times New Roman" pitchFamily="18" charset="0"/>
                <a:cs typeface="Times New Roman" pitchFamily="18" charset="0"/>
              </a:rPr>
              <a:t>Коллективное создание макета села Еланцы. </a:t>
            </a:r>
          </a:p>
          <a:p>
            <a:pPr algn="r"/>
            <a:r>
              <a:rPr lang="ru-RU" sz="2000" b="1" dirty="0" smtClean="0">
                <a:latin typeface="Times New Roman" pitchFamily="18" charset="0"/>
                <a:cs typeface="Times New Roman" pitchFamily="18" charset="0"/>
              </a:rPr>
              <a:t>С помощью макета дети определяли названия улиц, находили детский сад, больницу, школу и т.д., расположение объектов, форму нашего села.</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16000" r="-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latin typeface="Times New Roman" pitchFamily="18" charset="0"/>
                <a:cs typeface="Times New Roman" pitchFamily="18" charset="0"/>
              </a:rPr>
              <a:t>Макет «Байкал»</a:t>
            </a:r>
            <a:br>
              <a:rPr lang="ru-RU" sz="2800" b="1" dirty="0" smtClean="0">
                <a:latin typeface="Times New Roman" pitchFamily="18" charset="0"/>
                <a:cs typeface="Times New Roman" pitchFamily="18" charset="0"/>
              </a:rPr>
            </a:br>
            <a:endParaRPr lang="ru-RU" sz="2800" b="1" dirty="0">
              <a:latin typeface="Times New Roman" pitchFamily="18" charset="0"/>
              <a:cs typeface="Times New Roman" pitchFamily="18" charset="0"/>
            </a:endParaRPr>
          </a:p>
        </p:txBody>
      </p:sp>
      <p:pic>
        <p:nvPicPr>
          <p:cNvPr id="6" name="Picture 3" descr="C:\Users\1\Desktop\IMG_20240321_110210_HDR.jpg"/>
          <p:cNvPicPr>
            <a:picLocks noChangeAspect="1" noChangeArrowheads="1"/>
          </p:cNvPicPr>
          <p:nvPr/>
        </p:nvPicPr>
        <p:blipFill>
          <a:blip r:embed="rId3"/>
          <a:srcRect/>
          <a:stretch>
            <a:fillRect/>
          </a:stretch>
        </p:blipFill>
        <p:spPr bwMode="auto">
          <a:xfrm>
            <a:off x="214282" y="1857364"/>
            <a:ext cx="4929222" cy="3820147"/>
          </a:xfrm>
          <a:prstGeom prst="rect">
            <a:avLst/>
          </a:prstGeom>
          <a:noFill/>
        </p:spPr>
      </p:pic>
      <p:pic>
        <p:nvPicPr>
          <p:cNvPr id="8" name="Picture 4" descr="C:\Users\1\Desktop\IMG_20240321_102340_HDR.jpg"/>
          <p:cNvPicPr>
            <a:picLocks noChangeAspect="1" noChangeArrowheads="1"/>
          </p:cNvPicPr>
          <p:nvPr/>
        </p:nvPicPr>
        <p:blipFill>
          <a:blip r:embed="rId4"/>
          <a:srcRect/>
          <a:stretch>
            <a:fillRect/>
          </a:stretch>
        </p:blipFill>
        <p:spPr bwMode="auto">
          <a:xfrm>
            <a:off x="6072198" y="857232"/>
            <a:ext cx="3071802" cy="3005747"/>
          </a:xfrm>
          <a:prstGeom prst="rect">
            <a:avLst/>
          </a:prstGeom>
          <a:noFill/>
        </p:spPr>
      </p:pic>
      <p:pic>
        <p:nvPicPr>
          <p:cNvPr id="9" name="Picture 2" descr="C:\Users\1\Desktop\IMG_20240401_142030.jpg"/>
          <p:cNvPicPr>
            <a:picLocks noChangeAspect="1" noChangeArrowheads="1"/>
          </p:cNvPicPr>
          <p:nvPr/>
        </p:nvPicPr>
        <p:blipFill>
          <a:blip r:embed="rId5"/>
          <a:srcRect/>
          <a:stretch>
            <a:fillRect/>
          </a:stretch>
        </p:blipFill>
        <p:spPr bwMode="auto">
          <a:xfrm>
            <a:off x="5429256" y="4000480"/>
            <a:ext cx="3429024" cy="264323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16000" r="-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928670"/>
            <a:ext cx="8229600" cy="1785950"/>
          </a:xfrm>
        </p:spPr>
        <p:txBody>
          <a:bodyPr>
            <a:noAutofit/>
          </a:bodyPr>
          <a:lstStyle/>
          <a:p>
            <a:r>
              <a:rPr lang="ru-RU" sz="2800" b="1" dirty="0" smtClean="0">
                <a:latin typeface="Times New Roman" pitchFamily="18" charset="0"/>
                <a:cs typeface="Times New Roman" pitchFamily="18" charset="0"/>
              </a:rPr>
              <a:t>III </a:t>
            </a:r>
            <a:r>
              <a:rPr lang="ru-RU" sz="2800" b="1" u="sng" dirty="0" smtClean="0">
                <a:latin typeface="Times New Roman" pitchFamily="18" charset="0"/>
                <a:cs typeface="Times New Roman" pitchFamily="18" charset="0"/>
              </a:rPr>
              <a:t>этап - заключительный</a:t>
            </a:r>
            <a:r>
              <a:rPr lang="ru-RU" sz="2800" b="1" dirty="0" smtClean="0">
                <a:latin typeface="Times New Roman" pitchFamily="18" charset="0"/>
                <a:cs typeface="Times New Roman" pitchFamily="18" charset="0"/>
              </a:rPr>
              <a:t>: выставка макетов в мини- </a:t>
            </a:r>
            <a:r>
              <a:rPr lang="ru-RU" sz="2800" b="1" dirty="0" err="1" smtClean="0">
                <a:latin typeface="Times New Roman" pitchFamily="18" charset="0"/>
                <a:cs typeface="Times New Roman" pitchFamily="18" charset="0"/>
              </a:rPr>
              <a:t>музее,презентация</a:t>
            </a:r>
            <a:r>
              <a:rPr lang="ru-RU" sz="2800" b="1" dirty="0" smtClean="0">
                <a:latin typeface="Times New Roman" pitchFamily="18" charset="0"/>
                <a:cs typeface="Times New Roman" pitchFamily="18" charset="0"/>
              </a:rPr>
              <a:t> для родителей на родительском собрании</a:t>
            </a:r>
            <a:br>
              <a:rPr lang="ru-RU" sz="2800" b="1" dirty="0" smtClean="0">
                <a:latin typeface="Times New Roman" pitchFamily="18" charset="0"/>
                <a:cs typeface="Times New Roman" pitchFamily="18" charset="0"/>
              </a:rPr>
            </a:br>
            <a:endParaRPr lang="ru-RU" sz="2800" b="1" dirty="0">
              <a:latin typeface="Times New Roman" pitchFamily="18" charset="0"/>
              <a:cs typeface="Times New Roman" pitchFamily="18" charset="0"/>
            </a:endParaRPr>
          </a:p>
        </p:txBody>
      </p:sp>
      <p:pic>
        <p:nvPicPr>
          <p:cNvPr id="5" name="Рисунок 4" descr="IMG_20250521_124201_472.jpg"/>
          <p:cNvPicPr>
            <a:picLocks noChangeAspect="1"/>
          </p:cNvPicPr>
          <p:nvPr/>
        </p:nvPicPr>
        <p:blipFill>
          <a:blip r:embed="rId3"/>
          <a:stretch>
            <a:fillRect/>
          </a:stretch>
        </p:blipFill>
        <p:spPr>
          <a:xfrm>
            <a:off x="0" y="3500438"/>
            <a:ext cx="4500562" cy="3357562"/>
          </a:xfrm>
          <a:prstGeom prst="rect">
            <a:avLst/>
          </a:prstGeom>
        </p:spPr>
      </p:pic>
      <p:pic>
        <p:nvPicPr>
          <p:cNvPr id="4" name="Рисунок 3" descr="IMG_20250522_131925_731.jpg"/>
          <p:cNvPicPr>
            <a:picLocks noChangeAspect="1"/>
          </p:cNvPicPr>
          <p:nvPr/>
        </p:nvPicPr>
        <p:blipFill>
          <a:blip r:embed="rId4"/>
          <a:stretch>
            <a:fillRect/>
          </a:stretch>
        </p:blipFill>
        <p:spPr>
          <a:xfrm>
            <a:off x="4500562" y="3500438"/>
            <a:ext cx="4643438" cy="335756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a:t>
            </a:r>
            <a:r>
              <a:rPr lang="ru-RU" smtClean="0"/>
              <a:t>за внимание!</a:t>
            </a:r>
            <a:endParaRPr lang="ru-RU"/>
          </a:p>
        </p:txBody>
      </p:sp>
      <p:sp>
        <p:nvSpPr>
          <p:cNvPr id="3" name="Содержимое 2"/>
          <p:cNvSpPr>
            <a:spLocks noGrp="1"/>
          </p:cNvSpPr>
          <p:nvPr>
            <p:ph idx="1"/>
          </p:nvPr>
        </p:nvSpPr>
        <p:spPr>
          <a:xfrm>
            <a:off x="1500166" y="1857364"/>
            <a:ext cx="7186634" cy="4268799"/>
          </a:xfrm>
        </p:spPr>
        <p:txBody>
          <a:bodyPr/>
          <a:lstStyle/>
          <a:p>
            <a:pPr>
              <a:buNone/>
            </a:pP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l="-16000" r="-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Введение</a:t>
            </a:r>
            <a:endParaRPr lang="ru-RU" b="1" dirty="0"/>
          </a:p>
        </p:txBody>
      </p:sp>
      <p:sp>
        <p:nvSpPr>
          <p:cNvPr id="3" name="Содержимое 2"/>
          <p:cNvSpPr>
            <a:spLocks noGrp="1"/>
          </p:cNvSpPr>
          <p:nvPr>
            <p:ph idx="1"/>
          </p:nvPr>
        </p:nvSpPr>
        <p:spPr>
          <a:xfrm>
            <a:off x="500034" y="1643050"/>
            <a:ext cx="8229600" cy="4525963"/>
          </a:xfrm>
        </p:spPr>
        <p:txBody>
          <a:bodyPr>
            <a:normAutofit lnSpcReduction="10000"/>
          </a:bodyPr>
          <a:lstStyle/>
          <a:p>
            <a:r>
              <a:rPr lang="ru-RU" sz="2800" b="1" dirty="0" smtClean="0">
                <a:latin typeface="Times New Roman" pitchFamily="18" charset="0"/>
                <a:cs typeface="Times New Roman" pitchFamily="18" charset="0"/>
              </a:rPr>
              <a:t>Начиная работу по краеведческому воспитанию, по воспитанию любви к родному краю, педагог прежде всего должен сам изучить тему, которую хочет передать детям дошкольного возраста, дать знания достоверные об истории, географии, природе. Изучение темы краеведения важно для воспитания патриотических чувств, поэтому активную позицию в этом вопросе должны занимать не только педагоги, а еще и родители воспитанников</a:t>
            </a:r>
            <a:endParaRPr lang="ru-RU" sz="2800"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l="-16000" r="-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Актуальность</a:t>
            </a:r>
            <a:endParaRPr lang="ru-RU" b="1" dirty="0"/>
          </a:p>
        </p:txBody>
      </p:sp>
      <p:sp>
        <p:nvSpPr>
          <p:cNvPr id="3" name="Содержимое 2"/>
          <p:cNvSpPr>
            <a:spLocks noGrp="1"/>
          </p:cNvSpPr>
          <p:nvPr>
            <p:ph idx="1"/>
          </p:nvPr>
        </p:nvSpPr>
        <p:spPr/>
        <p:txBody>
          <a:bodyPr>
            <a:normAutofit/>
          </a:bodyPr>
          <a:lstStyle/>
          <a:p>
            <a:pPr>
              <a:buNone/>
            </a:pPr>
            <a:r>
              <a:rPr lang="ru-RU" sz="2800" b="1" dirty="0" smtClean="0">
                <a:latin typeface="Times New Roman" pitchFamily="18" charset="0"/>
                <a:cs typeface="Times New Roman" pitchFamily="18" charset="0"/>
              </a:rPr>
              <a:t>    В настоящее время у многих детей дошкольного возраста ограничен объем знаний о родном  крае в котором живут.</a:t>
            </a:r>
          </a:p>
          <a:p>
            <a:pPr>
              <a:buNone/>
            </a:pPr>
            <a:r>
              <a:rPr lang="ru-RU" sz="2800" b="1" dirty="0" smtClean="0">
                <a:latin typeface="Times New Roman" pitchFamily="18" charset="0"/>
                <a:cs typeface="Times New Roman" pitchFamily="18" charset="0"/>
              </a:rPr>
              <a:t> С чего начинается Родина? Родина начинается с того места, где человек родился и вырос. Это базовый этап формирования у детей любви к родному краю. Накопление им социального опыта жизни в семье, своем селе, крае, усвоение принятых в нём норм</a:t>
            </a:r>
          </a:p>
          <a:p>
            <a:pPr>
              <a:buNone/>
            </a:pPr>
            <a:endParaRPr lang="ru-RU" sz="2800" b="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16000" r="-16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Autofit/>
          </a:bodyPr>
          <a:lstStyle/>
          <a:p>
            <a:pPr>
              <a:buNone/>
            </a:pPr>
            <a:r>
              <a:rPr lang="ru-RU" sz="2400" b="1" dirty="0" smtClean="0">
                <a:latin typeface="Times New Roman" pitchFamily="18" charset="0"/>
                <a:cs typeface="Times New Roman" pitchFamily="18" charset="0"/>
              </a:rPr>
              <a:t>    Нет ни одного ребёнка, который не задавал бы вопросы об окружающем мире. Всё это зависит от нескольких факторов: нехватка времени у родителей рассказывать и показывать историю края; а также недостаточная компетентность; и ещё немаловажный фактор- это незаинтересованность родителей в формировании патриотических чувств у своих детей по принципу «вырастет, сам </a:t>
            </a:r>
            <a:r>
              <a:rPr lang="ru-RU" sz="2400" b="1" smtClean="0">
                <a:latin typeface="Times New Roman" pitchFamily="18" charset="0"/>
                <a:cs typeface="Times New Roman" pitchFamily="18" charset="0"/>
              </a:rPr>
              <a:t>всё узнает» </a:t>
            </a:r>
            <a:r>
              <a:rPr lang="ru-RU" sz="2400" b="1" dirty="0" smtClean="0">
                <a:latin typeface="Times New Roman" pitchFamily="18" charset="0"/>
                <a:cs typeface="Times New Roman" pitchFamily="18" charset="0"/>
              </a:rPr>
              <a:t>В</a:t>
            </a:r>
            <a:r>
              <a:rPr lang="ru-RU" sz="2400" b="1" smtClean="0">
                <a:latin typeface="Times New Roman" pitchFamily="18" charset="0"/>
                <a:cs typeface="Times New Roman" pitchFamily="18" charset="0"/>
              </a:rPr>
              <a:t>о </a:t>
            </a:r>
            <a:r>
              <a:rPr lang="ru-RU" sz="2400" b="1" dirty="0" smtClean="0">
                <a:latin typeface="Times New Roman" pitchFamily="18" charset="0"/>
                <a:cs typeface="Times New Roman" pitchFamily="18" charset="0"/>
              </a:rPr>
              <a:t>время утреннего круга. Когда я у детей спросила, а ходили ли вы на речку у нас в Еланцах? Все хором сказали да и наперебой начали рассказывать когда и с кем ходили. Выслушав их рассказы я спросила. А знаете ли вы, как называется наша речка. И в ответ тишина…  Тогда я стала спрашивать  . Как называется наше село, как переводится. Дети затруднялись ответить на эти вопросы. Поэтому и возникла идея создать проект своей малой Родины. «С чего начинается Родина?»</a:t>
            </a:r>
          </a:p>
          <a:p>
            <a:pPr>
              <a:buNone/>
            </a:pPr>
            <a:endParaRPr lang="ru-RU" sz="2400" b="1" dirty="0" smtClean="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b="1" dirty="0" smtClean="0">
                <a:latin typeface="Times New Roman" pitchFamily="18" charset="0"/>
                <a:cs typeface="Times New Roman" pitchFamily="18" charset="0"/>
              </a:rPr>
              <a:t>В своей работе я большое внимание уделяю технологии макетирования. Хочу представить вашему вниманию мою педагогическую находку Макеты «С чего начинается Родина?".</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l="-16000" r="-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3357586"/>
          </a:xfrm>
        </p:spPr>
        <p:txBody>
          <a:bodyPr>
            <a:normAutofit fontScale="90000"/>
          </a:bodyPr>
          <a:lstStyle/>
          <a:p>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Цель:</a:t>
            </a:r>
            <a:br>
              <a:rPr lang="ru-RU" sz="3100" b="1"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сформировать у детей патриотические чувства к своей малой Родине;</a:t>
            </a:r>
            <a:br>
              <a:rPr lang="ru-RU" sz="3100" b="1"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воспитать интерес, любовь и уважение к малой Родине </a:t>
            </a:r>
            <a:br>
              <a:rPr lang="ru-RU" sz="3100" b="1"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повысить активность участия родителей в образовательном процессе для  совместной работы по изучению малой Родины.</a:t>
            </a:r>
            <a:br>
              <a:rPr lang="ru-RU" sz="3100" b="1"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Разработать и выполнить проект макетов: Байкал; с.Еланцы, </a:t>
            </a:r>
            <a:r>
              <a:rPr lang="ru-RU" sz="3100" b="1" dirty="0" err="1" smtClean="0">
                <a:latin typeface="Times New Roman" pitchFamily="18" charset="0"/>
                <a:cs typeface="Times New Roman" pitchFamily="18" charset="0"/>
              </a:rPr>
              <a:t>р.Анга</a:t>
            </a: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3200" dirty="0" smtClean="0"/>
              <a:t/>
            </a:r>
            <a:br>
              <a:rPr lang="ru-RU" sz="3200" dirty="0" smtClean="0"/>
            </a:br>
            <a:r>
              <a:rPr lang="ru-RU" sz="3200" dirty="0" smtClean="0"/>
              <a:t> </a:t>
            </a:r>
            <a:br>
              <a:rPr lang="ru-RU" sz="3200" dirty="0" smtClean="0"/>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16000" r="-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Задачи:</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0000" lnSpcReduction="20000"/>
          </a:bodyPr>
          <a:lstStyle/>
          <a:p>
            <a:pPr>
              <a:buNone/>
            </a:pPr>
            <a:endParaRPr lang="ru-RU" dirty="0" smtClean="0"/>
          </a:p>
          <a:p>
            <a:r>
              <a:rPr lang="ru-RU" sz="3600" b="1" dirty="0" smtClean="0">
                <a:latin typeface="Times New Roman" pitchFamily="18" charset="0"/>
                <a:cs typeface="Times New Roman" pitchFamily="18" charset="0"/>
              </a:rPr>
              <a:t>Задачи проекта :</a:t>
            </a:r>
          </a:p>
          <a:p>
            <a:r>
              <a:rPr lang="ru-RU" sz="3600" b="1" dirty="0" smtClean="0">
                <a:latin typeface="Times New Roman" pitchFamily="18" charset="0"/>
                <a:cs typeface="Times New Roman" pitchFamily="18" charset="0"/>
              </a:rPr>
              <a:t>расширить знания детей о своем районе, селе, реке </a:t>
            </a:r>
            <a:r>
              <a:rPr lang="ru-RU" sz="3600" b="1" dirty="0" err="1" smtClean="0">
                <a:latin typeface="Times New Roman" pitchFamily="18" charset="0"/>
                <a:cs typeface="Times New Roman" pitchFamily="18" charset="0"/>
              </a:rPr>
              <a:t>Анге</a:t>
            </a:r>
            <a:r>
              <a:rPr lang="ru-RU" sz="3600" b="1" dirty="0" smtClean="0">
                <a:latin typeface="Times New Roman" pitchFamily="18" charset="0"/>
                <a:cs typeface="Times New Roman" pitchFamily="18" charset="0"/>
              </a:rPr>
              <a:t>, </a:t>
            </a:r>
            <a:r>
              <a:rPr lang="ru-RU" sz="3600" b="1" i="1" dirty="0" smtClean="0">
                <a:latin typeface="Times New Roman" pitchFamily="18" charset="0"/>
                <a:cs typeface="Times New Roman" pitchFamily="18" charset="0"/>
              </a:rPr>
              <a:t> а также об озере Байкал</a:t>
            </a:r>
            <a:r>
              <a:rPr lang="ru-RU" sz="3600" b="1" dirty="0" smtClean="0">
                <a:latin typeface="Times New Roman" pitchFamily="18" charset="0"/>
                <a:cs typeface="Times New Roman" pitchFamily="18" charset="0"/>
              </a:rPr>
              <a:t>;</a:t>
            </a:r>
          </a:p>
          <a:p>
            <a:r>
              <a:rPr lang="ru-RU" sz="3600" b="1" dirty="0" smtClean="0">
                <a:latin typeface="Times New Roman" pitchFamily="18" charset="0"/>
                <a:cs typeface="Times New Roman" pitchFamily="18" charset="0"/>
              </a:rPr>
              <a:t>развивать навыки у детей использовать приобретённый опыт для свободного </a:t>
            </a:r>
            <a:r>
              <a:rPr lang="ru-RU" sz="3600" b="1" dirty="0" err="1" smtClean="0">
                <a:latin typeface="Times New Roman" pitchFamily="18" charset="0"/>
                <a:cs typeface="Times New Roman" pitchFamily="18" charset="0"/>
              </a:rPr>
              <a:t>эксперементирования</a:t>
            </a:r>
            <a:r>
              <a:rPr lang="ru-RU" sz="3600" b="1" dirty="0" smtClean="0">
                <a:latin typeface="Times New Roman" pitchFamily="18" charset="0"/>
                <a:cs typeface="Times New Roman" pitchFamily="18" charset="0"/>
              </a:rPr>
              <a:t> с различным бросовым материалом;</a:t>
            </a:r>
          </a:p>
          <a:p>
            <a:r>
              <a:rPr lang="ru-RU" sz="3600" b="1" dirty="0" smtClean="0">
                <a:latin typeface="Times New Roman" pitchFamily="18" charset="0"/>
                <a:cs typeface="Times New Roman" pitchFamily="18" charset="0"/>
              </a:rPr>
              <a:t>способствовать формированию творческих способностей и умение работать в коллективе;</a:t>
            </a:r>
          </a:p>
          <a:p>
            <a:r>
              <a:rPr lang="ru-RU" sz="3600" b="1" dirty="0" smtClean="0">
                <a:latin typeface="Times New Roman" pitchFamily="18" charset="0"/>
                <a:cs typeface="Times New Roman" pitchFamily="18" charset="0"/>
              </a:rPr>
              <a:t>воспитывать у детей эмоционально- положительное отношение и интерес к процессу макетирования.</a:t>
            </a:r>
          </a:p>
          <a:p>
            <a:r>
              <a:rPr lang="ru-RU" sz="3600" b="1" dirty="0" smtClean="0">
                <a:latin typeface="Times New Roman" pitchFamily="18" charset="0"/>
                <a:cs typeface="Times New Roman" pitchFamily="18" charset="0"/>
              </a:rPr>
              <a:t> </a:t>
            </a:r>
          </a:p>
          <a:p>
            <a:endParaRPr lang="ru-RU"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l="-16000" r="-16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2643206"/>
          </a:xfrm>
        </p:spPr>
        <p:txBody>
          <a:bodyPr>
            <a:normAutofit fontScale="85000" lnSpcReduction="20000"/>
          </a:bodyPr>
          <a:lstStyle/>
          <a:p>
            <a:pPr>
              <a:buNone/>
            </a:pPr>
            <a:r>
              <a:rPr lang="ru-RU" sz="3600" b="1" dirty="0" smtClean="0"/>
              <a:t>                   Этапы реализации проекта :</a:t>
            </a:r>
          </a:p>
          <a:p>
            <a:r>
              <a:rPr lang="ru-RU" sz="3300" b="1" dirty="0" smtClean="0">
                <a:latin typeface="Times New Roman" pitchFamily="18" charset="0"/>
                <a:cs typeface="Times New Roman" pitchFamily="18" charset="0"/>
              </a:rPr>
              <a:t>I этап – подготовительный : обогащение личного опыта (проведение бесед с детьми и родителями об участии их в проекте, рассматривание фотографий Реки </a:t>
            </a:r>
            <a:r>
              <a:rPr lang="ru-RU" sz="3300" b="1" dirty="0" err="1" smtClean="0">
                <a:latin typeface="Times New Roman" pitchFamily="18" charset="0"/>
                <a:cs typeface="Times New Roman" pitchFamily="18" charset="0"/>
              </a:rPr>
              <a:t>Анга</a:t>
            </a:r>
            <a:r>
              <a:rPr lang="ru-RU" sz="3300" b="1" dirty="0" smtClean="0">
                <a:latin typeface="Times New Roman" pitchFamily="18" charset="0"/>
                <a:cs typeface="Times New Roman" pitchFamily="18" charset="0"/>
              </a:rPr>
              <a:t>, </a:t>
            </a:r>
            <a:r>
              <a:rPr lang="ru-RU" sz="3300" b="1" dirty="0" err="1" smtClean="0">
                <a:latin typeface="Times New Roman" pitchFamily="18" charset="0"/>
                <a:cs typeface="Times New Roman" pitchFamily="18" charset="0"/>
              </a:rPr>
              <a:t>Еланцов</a:t>
            </a:r>
            <a:r>
              <a:rPr lang="ru-RU" sz="3300" b="1" dirty="0" smtClean="0">
                <a:latin typeface="Times New Roman" pitchFamily="18" charset="0"/>
                <a:cs typeface="Times New Roman" pitchFamily="18" charset="0"/>
              </a:rPr>
              <a:t> и Байкала в мини- музее,  составление плана работы над проектом)</a:t>
            </a:r>
          </a:p>
          <a:p>
            <a:pPr>
              <a:buNone/>
            </a:pPr>
            <a:endParaRPr lang="ru-RU" sz="3300" dirty="0" smtClean="0">
              <a:latin typeface="Times New Roman" pitchFamily="18" charset="0"/>
              <a:cs typeface="Times New Roman" pitchFamily="18" charset="0"/>
            </a:endParaRPr>
          </a:p>
        </p:txBody>
      </p:sp>
      <p:pic>
        <p:nvPicPr>
          <p:cNvPr id="5" name="Рисунок 4" descr="IMG_20250515_105349_621.jpg"/>
          <p:cNvPicPr>
            <a:picLocks noChangeAspect="1"/>
          </p:cNvPicPr>
          <p:nvPr/>
        </p:nvPicPr>
        <p:blipFill>
          <a:blip r:embed="rId3" cstate="print"/>
          <a:stretch>
            <a:fillRect/>
          </a:stretch>
        </p:blipFill>
        <p:spPr>
          <a:xfrm>
            <a:off x="285720" y="3143248"/>
            <a:ext cx="3857652" cy="3262522"/>
          </a:xfrm>
          <a:prstGeom prst="rect">
            <a:avLst/>
          </a:prstGeom>
        </p:spPr>
      </p:pic>
      <p:pic>
        <p:nvPicPr>
          <p:cNvPr id="6" name="Рисунок 5" descr="IMG_20250515_112255_285.jpg"/>
          <p:cNvPicPr>
            <a:picLocks noChangeAspect="1"/>
          </p:cNvPicPr>
          <p:nvPr/>
        </p:nvPicPr>
        <p:blipFill>
          <a:blip r:embed="rId4" cstate="print"/>
          <a:stretch>
            <a:fillRect/>
          </a:stretch>
        </p:blipFill>
        <p:spPr>
          <a:xfrm>
            <a:off x="4500562" y="3143248"/>
            <a:ext cx="4071966" cy="32231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1000"/>
            <a:lum/>
          </a:blip>
          <a:srcRect/>
          <a:stretch>
            <a:fillRect l="-16000" r="-16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214282" y="500042"/>
            <a:ext cx="7929618" cy="5201424"/>
          </a:xfrm>
          <a:prstGeom prst="rect">
            <a:avLst/>
          </a:prstGeom>
        </p:spPr>
        <p:txBody>
          <a:bodyPr wrap="square">
            <a:spAutoFit/>
          </a:bodyPr>
          <a:lstStyle/>
          <a:p>
            <a:r>
              <a:rPr lang="ru-RU" sz="2800" b="1" dirty="0" smtClean="0">
                <a:latin typeface="Times New Roman" pitchFamily="18" charset="0"/>
                <a:cs typeface="Times New Roman" pitchFamily="18" charset="0"/>
              </a:rPr>
              <a:t>   II этап – практический: Были проведены занятия по макетированию </a:t>
            </a:r>
            <a:r>
              <a:rPr lang="ru-RU" sz="2800" b="1" dirty="0" err="1" smtClean="0">
                <a:latin typeface="Times New Roman" pitchFamily="18" charset="0"/>
                <a:cs typeface="Times New Roman" pitchFamily="18" charset="0"/>
              </a:rPr>
              <a:t>р.Анга</a:t>
            </a:r>
            <a:r>
              <a:rPr lang="ru-RU" sz="2800" b="1" dirty="0" smtClean="0">
                <a:latin typeface="Times New Roman" pitchFamily="18" charset="0"/>
                <a:cs typeface="Times New Roman" pitchFamily="18" charset="0"/>
              </a:rPr>
              <a:t> : </a:t>
            </a:r>
          </a:p>
          <a:p>
            <a:r>
              <a:rPr lang="ru-RU" sz="2800" b="1" dirty="0" smtClean="0">
                <a:latin typeface="Times New Roman" pitchFamily="18" charset="0"/>
                <a:cs typeface="Times New Roman" pitchFamily="18" charset="0"/>
              </a:rPr>
              <a:t>-экскурсия на речку </a:t>
            </a:r>
            <a:r>
              <a:rPr lang="ru-RU" sz="2800" b="1" dirty="0" err="1" smtClean="0">
                <a:latin typeface="Times New Roman" pitchFamily="18" charset="0"/>
                <a:cs typeface="Times New Roman" pitchFamily="18" charset="0"/>
              </a:rPr>
              <a:t>Анга</a:t>
            </a:r>
            <a:r>
              <a:rPr lang="ru-RU" sz="2800" b="1" dirty="0" smtClean="0">
                <a:latin typeface="Times New Roman" pitchFamily="18" charset="0"/>
                <a:cs typeface="Times New Roman" pitchFamily="18" charset="0"/>
              </a:rPr>
              <a:t>;</a:t>
            </a:r>
          </a:p>
          <a:p>
            <a:r>
              <a:rPr lang="ru-RU" sz="2800" b="1" dirty="0" smtClean="0">
                <a:latin typeface="Times New Roman" pitchFamily="18" charset="0"/>
                <a:cs typeface="Times New Roman" pitchFamily="18" charset="0"/>
              </a:rPr>
              <a:t>-знакомство с понятиями : «река», «русло», «исток», «притоки», «устье»; </a:t>
            </a:r>
          </a:p>
          <a:p>
            <a:r>
              <a:rPr lang="ru-RU" sz="2800" b="1" dirty="0" smtClean="0">
                <a:latin typeface="Times New Roman" pitchFamily="18" charset="0"/>
                <a:cs typeface="Times New Roman" pitchFamily="18" charset="0"/>
              </a:rPr>
              <a:t>-работа с родителями по подготовке атрибутов для макета; </a:t>
            </a:r>
          </a:p>
          <a:p>
            <a:r>
              <a:rPr lang="ru-RU" sz="2800" b="1" dirty="0" smtClean="0">
                <a:latin typeface="Times New Roman" pitchFamily="18" charset="0"/>
                <a:cs typeface="Times New Roman" pitchFamily="18" charset="0"/>
              </a:rPr>
              <a:t>-изготовление самого макета;</a:t>
            </a:r>
          </a:p>
          <a:p>
            <a:r>
              <a:rPr lang="ru-RU" sz="2800" b="1" dirty="0" smtClean="0">
                <a:latin typeface="Times New Roman" pitchFamily="18" charset="0"/>
                <a:cs typeface="Times New Roman" pitchFamily="18" charset="0"/>
              </a:rPr>
              <a:t>-аппликация «почему в реках вода не кончается»</a:t>
            </a:r>
          </a:p>
          <a:p>
            <a:r>
              <a:rPr lang="ru-RU" sz="2800" b="1" dirty="0" smtClean="0">
                <a:latin typeface="Times New Roman" pitchFamily="18" charset="0"/>
                <a:cs typeface="Times New Roman" pitchFamily="18" charset="0"/>
              </a:rPr>
              <a:t> </a:t>
            </a:r>
          </a:p>
          <a:p>
            <a:r>
              <a:rPr lang="ru-RU" sz="2400" b="1" dirty="0" smtClean="0">
                <a:latin typeface="Times New Roman" pitchFamily="18" charset="0"/>
                <a:cs typeface="Times New Roman" pitchFamily="18" charset="0"/>
              </a:rPr>
              <a:t> </a:t>
            </a:r>
          </a:p>
        </p:txBody>
      </p:sp>
    </p:spTree>
  </p:cSld>
  <p:clrMapOvr>
    <a:masterClrMapping/>
  </p:clrMapOvr>
</p:sld>
</file>

<file path=ppt/theme/theme1.xml><?xml version="1.0" encoding="utf-8"?>
<a:theme xmlns:a="http://schemas.openxmlformats.org/drawingml/2006/main" name="Презентация к проекту _Макет реки_">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 к проекту _Макет реки_</Template>
  <TotalTime>502</TotalTime>
  <Words>413</Words>
  <Application>Microsoft Office PowerPoint</Application>
  <PresentationFormat>Экран (4:3)</PresentationFormat>
  <Paragraphs>39</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Презентация к проекту _Макет реки_</vt:lpstr>
      <vt:lpstr>Макетирование  «С чего начинается Родина? </vt:lpstr>
      <vt:lpstr>Введение</vt:lpstr>
      <vt:lpstr>Актуальность</vt:lpstr>
      <vt:lpstr>Слайд 4</vt:lpstr>
      <vt:lpstr>Слайд 5</vt:lpstr>
      <vt:lpstr>         Цель: сформировать у детей патриотические чувства к своей малой Родине; воспитать интерес, любовь и уважение к малой Родине  повысить активность участия родителей в образовательном процессе для  совместной работы по изучению малой Родины. Разработать и выполнить проект макетов: Байкал; с.Еланцы, р.Анга     . </vt:lpstr>
      <vt:lpstr>Задачи:</vt:lpstr>
      <vt:lpstr>Слайд 8</vt:lpstr>
      <vt:lpstr>Слайд 9</vt:lpstr>
      <vt:lpstr>Аппликация. «Почему в реке вода не кончается или круговорот воды в природе»</vt:lpstr>
      <vt:lpstr>Макет- река «Анга»</vt:lpstr>
      <vt:lpstr>Макет  «Наше село Еланцы»</vt:lpstr>
      <vt:lpstr>Макет «Байкал» </vt:lpstr>
      <vt:lpstr>III этап - заключительный: выставка макетов в мини- музее,презентация для родителей на родительском собрании </vt:lpstr>
      <vt:lpstr>Спасибо за внимание!</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60</cp:revision>
  <dcterms:created xsi:type="dcterms:W3CDTF">2025-05-14T06:54:52Z</dcterms:created>
  <dcterms:modified xsi:type="dcterms:W3CDTF">2025-05-22T06:33:17Z</dcterms:modified>
</cp:coreProperties>
</file>